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5"/>
  </p:notesMasterIdLst>
  <p:handoutMasterIdLst>
    <p:handoutMasterId r:id="rId56"/>
  </p:handoutMasterIdLst>
  <p:sldIdLst>
    <p:sldId id="273" r:id="rId2"/>
    <p:sldId id="306" r:id="rId3"/>
    <p:sldId id="308" r:id="rId4"/>
    <p:sldId id="309" r:id="rId5"/>
    <p:sldId id="274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71" r:id="rId17"/>
    <p:sldId id="320" r:id="rId18"/>
    <p:sldId id="275" r:id="rId19"/>
    <p:sldId id="293" r:id="rId20"/>
    <p:sldId id="295" r:id="rId21"/>
    <p:sldId id="321" r:id="rId22"/>
    <p:sldId id="294" r:id="rId23"/>
    <p:sldId id="280" r:id="rId24"/>
    <p:sldId id="281" r:id="rId25"/>
    <p:sldId id="282" r:id="rId26"/>
    <p:sldId id="283" r:id="rId27"/>
    <p:sldId id="323" r:id="rId28"/>
    <p:sldId id="324" r:id="rId29"/>
    <p:sldId id="326" r:id="rId30"/>
    <p:sldId id="257" r:id="rId31"/>
    <p:sldId id="259" r:id="rId32"/>
    <p:sldId id="260" r:id="rId33"/>
    <p:sldId id="284" r:id="rId34"/>
    <p:sldId id="261" r:id="rId35"/>
    <p:sldId id="285" r:id="rId36"/>
    <p:sldId id="327" r:id="rId37"/>
    <p:sldId id="286" r:id="rId38"/>
    <p:sldId id="287" r:id="rId39"/>
    <p:sldId id="296" r:id="rId40"/>
    <p:sldId id="263" r:id="rId41"/>
    <p:sldId id="264" r:id="rId42"/>
    <p:sldId id="265" r:id="rId43"/>
    <p:sldId id="266" r:id="rId44"/>
    <p:sldId id="267" r:id="rId45"/>
    <p:sldId id="288" r:id="rId46"/>
    <p:sldId id="289" r:id="rId47"/>
    <p:sldId id="268" r:id="rId48"/>
    <p:sldId id="291" r:id="rId49"/>
    <p:sldId id="292" r:id="rId50"/>
    <p:sldId id="290" r:id="rId51"/>
    <p:sldId id="322" r:id="rId52"/>
    <p:sldId id="328" r:id="rId53"/>
    <p:sldId id="329" r:id="rId54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B"/>
    <a:srgbClr val="89CBFF"/>
    <a:srgbClr val="C0C0C0"/>
    <a:srgbClr val="16153E"/>
    <a:srgbClr val="8E8E8E"/>
    <a:srgbClr val="F3F3F3"/>
    <a:srgbClr val="F5F5FF"/>
    <a:srgbClr val="6D6D6D"/>
    <a:srgbClr val="1972C4"/>
    <a:srgbClr val="D11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3" autoAdjust="0"/>
    <p:restoredTop sz="94689" autoAdjust="0"/>
  </p:normalViewPr>
  <p:slideViewPr>
    <p:cSldViewPr snapToGrid="0">
      <p:cViewPr>
        <p:scale>
          <a:sx n="108" d="100"/>
          <a:sy n="108" d="100"/>
        </p:scale>
        <p:origin x="-774" y="-270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3"/>
        <p:guide pos="383"/>
        <p:guide pos="2042"/>
        <p:guide pos="2126"/>
        <p:guide pos="3877"/>
        <p:guide pos="3787"/>
        <p:guide pos="5628"/>
        <p:guide pos="72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06/04/2015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06/04/2015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0" y="0"/>
            <a:ext cx="12201528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0"/>
            <a:ext cx="10978198" cy="461665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1" y="6557377"/>
            <a:ext cx="1328548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5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2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3" y="3998912"/>
            <a:ext cx="344488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4" y="2489204"/>
            <a:ext cx="10967769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4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850"/>
            <a:ext cx="360000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6858001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67636"/>
            <a:ext cx="8403308" cy="461665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28966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69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70903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2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59" y="2248982"/>
            <a:ext cx="4192207" cy="23601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1847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1024728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1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4" y="2612612"/>
            <a:ext cx="4027278" cy="25349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81448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933747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0" y="2379211"/>
            <a:ext cx="5732379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0" cy="274047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1564758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8"/>
            <a:ext cx="2587914" cy="765977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3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5" y="1574506"/>
            <a:ext cx="6312058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4" cy="3575471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0"/>
            <a:ext cx="2961215" cy="222235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3" y="5669658"/>
            <a:ext cx="2622550" cy="734317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89" y="1496266"/>
            <a:ext cx="3133157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0" y="1947067"/>
            <a:ext cx="2812247" cy="37560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29"/>
            <a:ext cx="2629115" cy="460455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3" y="4505325"/>
            <a:ext cx="2622550" cy="1057698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3" y="2298875"/>
            <a:ext cx="1784387" cy="31547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0850"/>
            <a:ext cx="360000" cy="2808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8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7" y="2877077"/>
            <a:ext cx="50527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7"/>
            <a:ext cx="10672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0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0" y="3174999"/>
            <a:ext cx="1609251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6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28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2" y="2242178"/>
            <a:ext cx="10736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2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6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8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5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6" y="2242178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1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6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8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5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6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1" y="4904055"/>
            <a:ext cx="50527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5"/>
            <a:ext cx="10672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0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0" y="5201977"/>
            <a:ext cx="1609251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6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28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2" y="4269156"/>
            <a:ext cx="10736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2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6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6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5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6" y="4269156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1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6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6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5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91944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1071448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1"/>
            <a:ext cx="6740075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3" y="2721088"/>
            <a:ext cx="4757671" cy="26815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29"/>
            <a:ext cx="2629115" cy="449959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0"/>
            <a:ext cx="2587914" cy="965235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9" y="3162111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20755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8" y="3222355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5" y="3364467"/>
            <a:ext cx="3284958" cy="20643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0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1" y="2106825"/>
            <a:ext cx="4373749" cy="24623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7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89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746486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6" y="2910702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20416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3" y="2030423"/>
            <a:ext cx="6625727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1" y="2150601"/>
            <a:ext cx="4325529" cy="2435162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8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2" y="3058029"/>
            <a:ext cx="1538327" cy="205452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6" y="3650445"/>
            <a:ext cx="753823" cy="131939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924922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2776739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7" y="2982656"/>
            <a:ext cx="2854129" cy="17965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8" y="2657914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20485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2" y="1942779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245986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596908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117683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2163200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273088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8" y="3030143"/>
            <a:ext cx="3649463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4" y="3258576"/>
            <a:ext cx="1549245" cy="206481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4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3" cy="1343996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923250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8"/>
            <a:ext cx="5645530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0" y="2386945"/>
            <a:ext cx="4294739" cy="2698953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1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4" y="3263637"/>
            <a:ext cx="1531132" cy="204158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6" y="3973142"/>
            <a:ext cx="750298" cy="1320423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765806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5" y="2079229"/>
            <a:ext cx="6353861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0" y="2354263"/>
            <a:ext cx="4117039" cy="2591464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7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208398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09" y="3889174"/>
            <a:ext cx="759031" cy="1347437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575914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773578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8"/>
            <a:ext cx="2587914" cy="629355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3" y="2731686"/>
            <a:ext cx="1337529" cy="1793061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1" y="2762954"/>
            <a:ext cx="2621960" cy="16503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0" y="2238415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245955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723821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1821139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19"/>
            <a:ext cx="2424476" cy="3220459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6" y="3735551"/>
            <a:ext cx="1013367" cy="179145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5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2" y="2983414"/>
            <a:ext cx="1962761" cy="262894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565417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1533268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4"/>
            <a:ext cx="2587914" cy="872441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1" y="2394402"/>
            <a:ext cx="5027731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6" y="1707613"/>
            <a:ext cx="6049504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1" y="2080414"/>
            <a:ext cx="2568098" cy="3428428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8" y="2658051"/>
            <a:ext cx="2838042" cy="2117647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6" y="446619"/>
            <a:ext cx="8166308" cy="3035105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1" y="6557377"/>
            <a:ext cx="1328548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850"/>
            <a:ext cx="360000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1" y="6563004"/>
            <a:ext cx="1389681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5" y="6510338"/>
            <a:ext cx="17780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29"/>
            <a:ext cx="2629115" cy="460455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777975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78" y="1492954"/>
            <a:ext cx="6113569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7" y="1864911"/>
            <a:ext cx="2595292" cy="346672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3" y="4273439"/>
            <a:ext cx="3494474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5" y="4402847"/>
            <a:ext cx="2466671" cy="1407127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3919118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4" y="2478090"/>
            <a:ext cx="5387605" cy="3925885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4" y="2484440"/>
            <a:ext cx="5387446" cy="3919535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808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7" y="2480735"/>
            <a:ext cx="8174589" cy="3923239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19" y="2478087"/>
            <a:ext cx="2581561" cy="3925888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7"/>
            <a:ext cx="2587914" cy="3925887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37"/>
            <a:ext cx="2587755" cy="3919537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0" y="2484437"/>
            <a:ext cx="2583678" cy="3919537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3" y="2484437"/>
            <a:ext cx="2585795" cy="3919537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7" y="2478090"/>
            <a:ext cx="4927172" cy="3925885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5430424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4" y="663855"/>
            <a:ext cx="4939445" cy="9048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2" y="486217"/>
            <a:ext cx="10975489" cy="4616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3" y="2484971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8" y="7275382"/>
            <a:ext cx="2640054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59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1" y="6563004"/>
            <a:ext cx="1389681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1" y="6557377"/>
            <a:ext cx="1328548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2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1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1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2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1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8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5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2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2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2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2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3" y="-294000"/>
            <a:ext cx="138315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5" y="-294000"/>
            <a:ext cx="138315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2" y="-294000"/>
            <a:ext cx="138315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5" y="6502400"/>
            <a:ext cx="177800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7.xml"/><Relationship Id="rId7" Type="http://schemas.openxmlformats.org/officeDocument/2006/relationships/slide" Target="slide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slide" Target="slide40.xml"/><Relationship Id="rId5" Type="http://schemas.openxmlformats.org/officeDocument/2006/relationships/slide" Target="slide1.xml"/><Relationship Id="rId10" Type="http://schemas.openxmlformats.org/officeDocument/2006/relationships/slide" Target="slide26.xml"/><Relationship Id="rId4" Type="http://schemas.openxmlformats.org/officeDocument/2006/relationships/slide" Target="slide5.xml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Microsoft_Excel_97-2003_Worksheet1.xls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oleObject" Target="../embeddings/Microsoft_Excel_97-2003_Worksheet2.xls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png"/><Relationship Id="rId4" Type="http://schemas.openxmlformats.org/officeDocument/2006/relationships/oleObject" Target="../embeddings/Microsoft_Excel_97-2003_Worksheet3.xls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614156" y="446619"/>
            <a:ext cx="5668566" cy="1887696"/>
          </a:xfrm>
        </p:spPr>
        <p:txBody>
          <a:bodyPr/>
          <a:lstStyle/>
          <a:p>
            <a:pPr algn="ctr"/>
            <a:r>
              <a:rPr lang="en-US" sz="6000" dirty="0" smtClean="0">
                <a:latin typeface="Impact" panose="020B0806030902050204" pitchFamily="34" charset="0"/>
              </a:rPr>
              <a:t>Lunch and</a:t>
            </a:r>
            <a:br>
              <a:rPr lang="en-US" sz="6000" dirty="0" smtClean="0">
                <a:latin typeface="Impact" panose="020B0806030902050204" pitchFamily="34" charset="0"/>
              </a:rPr>
            </a:br>
            <a:r>
              <a:rPr lang="en-US" sz="6000" dirty="0" smtClean="0">
                <a:latin typeface="Impact" panose="020B0806030902050204" pitchFamily="34" charset="0"/>
              </a:rPr>
              <a:t>Learn</a:t>
            </a:r>
            <a:endParaRPr lang="en-US" sz="6000" b="1" dirty="0">
              <a:latin typeface="Impact" panose="020B080603090205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2926497"/>
            <a:ext cx="6001367" cy="23400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Lucida Grande"/>
              <a:buNone/>
            </a:pPr>
            <a:r>
              <a:rPr lang="en-US" sz="72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Email</a:t>
            </a:r>
          </a:p>
          <a:p>
            <a:pPr fontAlgn="auto">
              <a:buFont typeface="Lucida Grande"/>
              <a:buNone/>
            </a:pPr>
            <a:r>
              <a:rPr lang="en-US" sz="72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Development</a:t>
            </a:r>
            <a:endParaRPr lang="en-US" sz="7200" i="1" dirty="0">
              <a:solidFill>
                <a:srgbClr val="EC008B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1" y="1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6" y="3975099"/>
            <a:ext cx="2587914" cy="1077218"/>
          </a:xfrm>
        </p:spPr>
        <p:txBody>
          <a:bodyPr/>
          <a:lstStyle/>
          <a:p>
            <a:pPr lvl="4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 smtClean="0"/>
              <a:t>grav</a:t>
            </a:r>
            <a:r>
              <a:rPr lang="en-US" dirty="0" smtClean="0"/>
              <a:t> am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03725" y="2474913"/>
            <a:ext cx="2587755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slidedoc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399020" y="2474913"/>
            <a:ext cx="2583678" cy="2585323"/>
          </a:xfrm>
        </p:spPr>
        <p:txBody>
          <a:bodyPr/>
          <a:lstStyle/>
          <a:p>
            <a:pPr lvl="4"/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6186005" y="2434317"/>
            <a:ext cx="5729507" cy="1384995"/>
          </a:xfrm>
        </p:spPr>
        <p:txBody>
          <a:bodyPr/>
          <a:lstStyle/>
          <a:p>
            <a:pPr lvl="1">
              <a:buNone/>
            </a:pPr>
            <a:r>
              <a:rPr lang="en-US" sz="3000" i="1" dirty="0"/>
              <a:t>“</a:t>
            </a:r>
            <a:r>
              <a:rPr lang="en-US" sz="3000" i="1" dirty="0" err="1"/>
              <a:t>Sed</a:t>
            </a:r>
            <a:r>
              <a:rPr lang="en-US" sz="3000" i="1" dirty="0"/>
              <a:t> </a:t>
            </a:r>
            <a:r>
              <a:rPr lang="en-US" sz="3000" i="1" dirty="0" err="1"/>
              <a:t>ut</a:t>
            </a:r>
            <a:r>
              <a:rPr lang="en-US" sz="3000" i="1" dirty="0"/>
              <a:t> </a:t>
            </a:r>
            <a:r>
              <a:rPr lang="en-US" sz="3000" i="1" dirty="0" err="1"/>
              <a:t>perspiciatis</a:t>
            </a:r>
            <a:r>
              <a:rPr lang="en-US" sz="3000" i="1" dirty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</a:t>
            </a:r>
            <a:r>
              <a:rPr lang="en-US" sz="3000" i="1" dirty="0"/>
              <a:t>dolor sit </a:t>
            </a:r>
            <a:r>
              <a:rPr lang="en-US" sz="3000" i="1" dirty="0" err="1"/>
              <a:t>omnis</a:t>
            </a:r>
            <a:r>
              <a:rPr lang="en-US" sz="3000" i="1" dirty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/>
              <a:t> </a:t>
            </a:r>
            <a:r>
              <a:rPr lang="en-US" sz="3000" i="1" dirty="0" err="1" smtClean="0"/>
              <a:t>natus</a:t>
            </a:r>
            <a:r>
              <a:rPr lang="en-US" sz="3000" i="1" dirty="0" smtClean="0"/>
              <a:t> </a:t>
            </a:r>
            <a:r>
              <a:rPr lang="en-US" sz="3000" i="1" dirty="0"/>
              <a:t>error sit”</a:t>
            </a:r>
            <a:endParaRPr lang="en-US" sz="3000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8989931" y="3975099"/>
            <a:ext cx="2587914" cy="107721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 smtClean="0"/>
              <a:t>ulicies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  <p:bldP spid="11" grpId="0" build="p"/>
      <p:bldP spid="12" grpId="0" build="p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6" y="2474913"/>
            <a:ext cx="2587914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 smtClean="0"/>
              <a:t>adipiscing</a:t>
            </a:r>
            <a:r>
              <a:rPr lang="en-US" dirty="0"/>
              <a:t> </a:t>
            </a:r>
            <a:r>
              <a:rPr lang="en-US" dirty="0" err="1" smtClean="0"/>
              <a:t>fugiats</a:t>
            </a:r>
            <a:r>
              <a:rPr lang="en-US" dirty="0" smtClean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12196" y="2481263"/>
            <a:ext cx="2587755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407491" y="2481263"/>
            <a:ext cx="2583678" cy="2585323"/>
          </a:xfrm>
        </p:spPr>
        <p:txBody>
          <a:bodyPr/>
          <a:lstStyle/>
          <a:p>
            <a:pPr lvl="4"/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8989933" y="2481264"/>
            <a:ext cx="2585795" cy="2369880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smtClean="0"/>
              <a:t>nisi </a:t>
            </a:r>
            <a:r>
              <a:rPr lang="en-US" dirty="0"/>
              <a:t>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3663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build="p"/>
      <p:bldP spid="11" grpId="0" build="p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75510" y="2474913"/>
            <a:ext cx="2634497" cy="1292662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 smtClean="0"/>
              <a:t>, </a:t>
            </a:r>
            <a:r>
              <a:rPr lang="en-US" dirty="0"/>
              <a:t>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14220" y="2481261"/>
            <a:ext cx="2587755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409515" y="2481261"/>
            <a:ext cx="2583678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8968943" y="2481263"/>
            <a:ext cx="2614427" cy="1292662"/>
          </a:xfrm>
        </p:spPr>
        <p:txBody>
          <a:bodyPr/>
          <a:lstStyle/>
          <a:p>
            <a:pPr lvl="4">
              <a:buNone/>
            </a:pP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nisi id </a:t>
            </a:r>
            <a:r>
              <a:rPr lang="en-US" dirty="0" err="1" smtClean="0"/>
              <a:t>elementu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ipsums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fugiats</a:t>
            </a:r>
            <a:r>
              <a:rPr lang="en-US" dirty="0" smtClean="0"/>
              <a:t> </a:t>
            </a:r>
            <a:r>
              <a:rPr lang="en-US" dirty="0" err="1" smtClean="0"/>
              <a:t>gravida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vols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 </a:t>
            </a:r>
            <a:r>
              <a:rPr lang="en-US" dirty="0" err="1" smtClean="0"/>
              <a:t>sitsers</a:t>
            </a:r>
            <a:r>
              <a:rPr lang="en-US" dirty="0" smtClean="0"/>
              <a:t>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Nam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4" name="Content Placeholder 11"/>
          <p:cNvSpPr txBox="1">
            <a:spLocks/>
          </p:cNvSpPr>
          <p:nvPr/>
        </p:nvSpPr>
        <p:spPr>
          <a:xfrm>
            <a:off x="6196500" y="3918434"/>
            <a:ext cx="5516433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5" name="Content Placeholder 11"/>
          <p:cNvSpPr txBox="1">
            <a:spLocks/>
          </p:cNvSpPr>
          <p:nvPr/>
        </p:nvSpPr>
        <p:spPr>
          <a:xfrm>
            <a:off x="6165233" y="4971547"/>
            <a:ext cx="1750238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26698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  <p:bldP spid="11" grpId="0" build="p"/>
      <p:bldP spid="12" grpId="0" build="p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33748" y="2508340"/>
            <a:ext cx="6075316" cy="2578982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12159" y="2474913"/>
            <a:ext cx="2590034" cy="2585323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 smtClean="0"/>
              <a:t>fugiats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79" y="726828"/>
            <a:ext cx="6968093" cy="461665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03378" y="2474913"/>
            <a:ext cx="2590034" cy="258532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75508" y="2484169"/>
            <a:ext cx="6022841" cy="2825703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01446" y="2474913"/>
            <a:ext cx="2590034" cy="1508105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ornare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0"/>
            <a:ext cx="6968093" cy="461665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92665" y="2474913"/>
            <a:ext cx="2590034" cy="15081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 smtClean="0"/>
              <a:t>tempor</a:t>
            </a:r>
            <a:endParaRPr lang="en-US" dirty="0" smtClean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01447" y="4290015"/>
            <a:ext cx="5410416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601448" y="5259157"/>
            <a:ext cx="1750238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7903806" cy="3562957"/>
          </a:xfrm>
        </p:spPr>
        <p:txBody>
          <a:bodyPr/>
          <a:lstStyle/>
          <a:p>
            <a:r>
              <a:rPr lang="en-US" dirty="0"/>
              <a:t>Klick health </a:t>
            </a:r>
            <a:r>
              <a:rPr lang="en-US" b="1" dirty="0"/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3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964859" y="2474913"/>
            <a:ext cx="1941513" cy="897644"/>
            <a:chOff x="450850" y="3088059"/>
            <a:chExt cx="1941513" cy="897644"/>
          </a:xfrm>
        </p:grpSpPr>
        <p:grpSp>
          <p:nvGrpSpPr>
            <p:cNvPr id="82" name="Group 81"/>
            <p:cNvGrpSpPr/>
            <p:nvPr/>
          </p:nvGrpSpPr>
          <p:grpSpPr>
            <a:xfrm>
              <a:off x="501680" y="3088059"/>
              <a:ext cx="1840553" cy="393179"/>
              <a:chOff x="31750" y="2038351"/>
              <a:chExt cx="8858251" cy="1892300"/>
            </a:xfrm>
          </p:grpSpPr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1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6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5085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61949" y="2474913"/>
            <a:ext cx="1941513" cy="897644"/>
            <a:chOff x="2547938" y="3088059"/>
            <a:chExt cx="1941513" cy="897644"/>
          </a:xfrm>
        </p:grpSpPr>
        <p:grpSp>
          <p:nvGrpSpPr>
            <p:cNvPr id="98" name="Group 97"/>
            <p:cNvGrpSpPr/>
            <p:nvPr/>
          </p:nvGrpSpPr>
          <p:grpSpPr>
            <a:xfrm>
              <a:off x="2598768" y="3088059"/>
              <a:ext cx="1840553" cy="393179"/>
              <a:chOff x="31750" y="2038351"/>
              <a:chExt cx="8858251" cy="1892300"/>
            </a:xfrm>
            <a:solidFill>
              <a:schemeClr val="tx1">
                <a:lumMod val="50000"/>
              </a:schemeClr>
            </a:solidFill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2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6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7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1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2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2547938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500226" y="2474913"/>
            <a:ext cx="1941513" cy="897644"/>
            <a:chOff x="4635500" y="3088059"/>
            <a:chExt cx="1941513" cy="89764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86330" y="3088059"/>
              <a:ext cx="1840553" cy="393179"/>
              <a:chOff x="31750" y="2038351"/>
              <a:chExt cx="8858251" cy="1892300"/>
            </a:xfrm>
            <a:solidFill>
              <a:schemeClr val="bg2"/>
            </a:solidFill>
          </p:grpSpPr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7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1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2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15" name="Content Placeholder 2"/>
            <p:cNvSpPr txBox="1">
              <a:spLocks/>
            </p:cNvSpPr>
            <p:nvPr/>
          </p:nvSpPr>
          <p:spPr>
            <a:xfrm>
              <a:off x="463550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33436" y="2369867"/>
            <a:ext cx="2088865" cy="1002690"/>
            <a:chOff x="6676006" y="2983013"/>
            <a:chExt cx="2088865" cy="1002690"/>
          </a:xfrm>
        </p:grpSpPr>
        <p:sp>
          <p:nvSpPr>
            <p:cNvPr id="130" name="Rectangle 129"/>
            <p:cNvSpPr/>
            <p:nvPr/>
          </p:nvSpPr>
          <p:spPr>
            <a:xfrm>
              <a:off x="6676006" y="2983013"/>
              <a:ext cx="2088865" cy="60161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6786592" y="3088059"/>
              <a:ext cx="1840553" cy="393179"/>
              <a:chOff x="31750" y="2038351"/>
              <a:chExt cx="8858251" cy="1892300"/>
            </a:xfrm>
            <a:solidFill>
              <a:schemeClr val="bg1"/>
            </a:solidFill>
          </p:grpSpPr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4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5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32" name="Content Placeholder 2"/>
            <p:cNvSpPr txBox="1">
              <a:spLocks/>
            </p:cNvSpPr>
            <p:nvPr/>
          </p:nvSpPr>
          <p:spPr>
            <a:xfrm>
              <a:off x="6735762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761949" y="4299606"/>
            <a:ext cx="1941513" cy="1195317"/>
            <a:chOff x="2547938" y="4912752"/>
            <a:chExt cx="1941513" cy="1195317"/>
          </a:xfrm>
        </p:grpSpPr>
        <p:sp>
          <p:nvSpPr>
            <p:cNvPr id="152" name="Content Placeholder 2"/>
            <p:cNvSpPr txBox="1">
              <a:spLocks/>
            </p:cNvSpPr>
            <p:nvPr/>
          </p:nvSpPr>
          <p:spPr>
            <a:xfrm>
              <a:off x="2547938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3308759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64859" y="4299606"/>
            <a:ext cx="1941513" cy="1195317"/>
            <a:chOff x="450850" y="4912752"/>
            <a:chExt cx="1941513" cy="1195317"/>
          </a:xfrm>
        </p:grpSpPr>
        <p:sp>
          <p:nvSpPr>
            <p:cNvPr id="155" name="Content Placeholder 2"/>
            <p:cNvSpPr txBox="1">
              <a:spLocks/>
            </p:cNvSpPr>
            <p:nvPr/>
          </p:nvSpPr>
          <p:spPr>
            <a:xfrm>
              <a:off x="45085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  <p:sp>
          <p:nvSpPr>
            <p:cNvPr id="156" name="Freeform 18"/>
            <p:cNvSpPr>
              <a:spLocks noEditPoints="1"/>
            </p:cNvSpPr>
            <p:nvPr/>
          </p:nvSpPr>
          <p:spPr bwMode="auto">
            <a:xfrm>
              <a:off x="1203185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9C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00226" y="4299606"/>
            <a:ext cx="1941513" cy="1195317"/>
            <a:chOff x="4635500" y="4912752"/>
            <a:chExt cx="1941513" cy="1195317"/>
          </a:xfrm>
        </p:grpSpPr>
        <p:sp>
          <p:nvSpPr>
            <p:cNvPr id="158" name="Content Placeholder 2"/>
            <p:cNvSpPr txBox="1">
              <a:spLocks/>
            </p:cNvSpPr>
            <p:nvPr/>
          </p:nvSpPr>
          <p:spPr>
            <a:xfrm>
              <a:off x="463550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5447756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93192" y="3982529"/>
            <a:ext cx="1941513" cy="1512394"/>
            <a:chOff x="6735762" y="4595675"/>
            <a:chExt cx="1941513" cy="1512394"/>
          </a:xfrm>
        </p:grpSpPr>
        <p:sp>
          <p:nvSpPr>
            <p:cNvPr id="161" name="Rectangle 160"/>
            <p:cNvSpPr/>
            <p:nvPr/>
          </p:nvSpPr>
          <p:spPr>
            <a:xfrm>
              <a:off x="7202399" y="4595675"/>
              <a:ext cx="1036080" cy="1086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2"/>
            <p:cNvSpPr txBox="1">
              <a:spLocks/>
            </p:cNvSpPr>
            <p:nvPr/>
          </p:nvSpPr>
          <p:spPr>
            <a:xfrm>
              <a:off x="6735762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  <p:sp>
          <p:nvSpPr>
            <p:cNvPr id="163" name="Freeform 18"/>
            <p:cNvSpPr>
              <a:spLocks noEditPoints="1"/>
            </p:cNvSpPr>
            <p:nvPr/>
          </p:nvSpPr>
          <p:spPr bwMode="auto">
            <a:xfrm>
              <a:off x="7503198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47647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8474486" cy="2766180"/>
          </a:xfrm>
        </p:spPr>
        <p:txBody>
          <a:bodyPr/>
          <a:lstStyle/>
          <a:p>
            <a:r>
              <a:rPr lang="en-US" dirty="0" err="1"/>
              <a:t>klick</a:t>
            </a:r>
            <a:r>
              <a:rPr lang="en-US" dirty="0"/>
              <a:t> health </a:t>
            </a:r>
            <a:r>
              <a:rPr lang="en-US" b="1" dirty="0"/>
              <a:t>COLOUR PALETTE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721" y="2478088"/>
            <a:ext cx="2637954" cy="1884362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8124" y="2478088"/>
            <a:ext cx="2623243" cy="1884362"/>
          </a:xfrm>
          <a:prstGeom prst="rect">
            <a:avLst/>
          </a:prstGeom>
          <a:solidFill>
            <a:srgbClr val="EC00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2993" y="2478088"/>
            <a:ext cx="2626025" cy="1884362"/>
          </a:xfrm>
          <a:prstGeom prst="rect">
            <a:avLst/>
          </a:prstGeom>
          <a:solidFill>
            <a:srgbClr val="3C1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37551" y="2478088"/>
            <a:ext cx="2635324" cy="1884362"/>
          </a:xfrm>
          <a:prstGeom prst="rect">
            <a:avLst/>
          </a:prstGeom>
          <a:solidFill>
            <a:srgbClr val="1615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1943" y="2066175"/>
            <a:ext cx="42238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PRIMARY ACCENT COLOURS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11745" y="4513264"/>
            <a:ext cx="3962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BLACK, GREYS, WHITE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220" y="4946262"/>
            <a:ext cx="1221413" cy="12320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01350" y="4946262"/>
            <a:ext cx="1221413" cy="1232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9608" y="4946262"/>
            <a:ext cx="1221413" cy="1232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79955" y="4946262"/>
            <a:ext cx="1221413" cy="1232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6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Think about using bold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PHOTOGRAPHY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2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-1" y="0"/>
            <a:ext cx="12198351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5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49392" y="2877077"/>
            <a:ext cx="505279" cy="215444"/>
          </a:xfrm>
        </p:spPr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3722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506690" y="3175000"/>
            <a:ext cx="1609251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350228" y="3175004"/>
            <a:ext cx="1629334" cy="456535"/>
          </a:xfrm>
        </p:spPr>
        <p:txBody>
          <a:bodyPr/>
          <a:lstStyle/>
          <a:p>
            <a:r>
              <a:rPr lang="en-US" dirty="0" smtClean="0"/>
              <a:t>Can I use…?</a:t>
            </a:r>
          </a:p>
          <a:p>
            <a:r>
              <a:rPr lang="en-US" dirty="0" smtClean="0"/>
              <a:t>No, you can’t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03876" y="3175004"/>
            <a:ext cx="1629334" cy="430887"/>
          </a:xfrm>
        </p:spPr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068125" y="3175004"/>
            <a:ext cx="1629334" cy="430887"/>
          </a:xfrm>
        </p:spPr>
        <p:txBody>
          <a:bodyPr/>
          <a:lstStyle/>
          <a:p>
            <a:r>
              <a:rPr lang="en-US" dirty="0" smtClean="0"/>
              <a:t>Nobody likes division anyway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9961659" y="3175004"/>
            <a:ext cx="1629334" cy="430887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need an alternative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219820" y="4278426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311339" y="4904055"/>
            <a:ext cx="505279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408370" y="5210905"/>
            <a:ext cx="1628656" cy="430887"/>
          </a:xfrm>
        </p:spPr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5068683" y="4261715"/>
            <a:ext cx="10672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6249468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5311338" y="5201980"/>
            <a:ext cx="1609251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8113074" y="4911828"/>
            <a:ext cx="430799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7154876" y="5201982"/>
            <a:ext cx="1629334" cy="430887"/>
          </a:xfrm>
        </p:spPr>
        <p:txBody>
          <a:bodyPr/>
          <a:lstStyle/>
          <a:p>
            <a:r>
              <a:rPr lang="en-US" dirty="0" smtClean="0"/>
              <a:t>Questions from the peanut gallery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6936402" y="4269156"/>
            <a:ext cx="10736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189290" y="4909547"/>
            <a:ext cx="233712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6119564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7990364" y="4909965"/>
            <a:ext cx="209557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9" name="Rectangle 48">
            <a:hlinkClick r:id="rId3" action="ppaction://hlinksldjump"/>
          </p:cNvPr>
          <p:cNvSpPr/>
          <p:nvPr/>
        </p:nvSpPr>
        <p:spPr>
          <a:xfrm>
            <a:off x="4323407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hlinkClick r:id="rId4" action="ppaction://hlinksldjump"/>
          </p:cNvPr>
          <p:cNvSpPr/>
          <p:nvPr/>
        </p:nvSpPr>
        <p:spPr>
          <a:xfrm>
            <a:off x="242372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5" action="ppaction://hlinksldjump"/>
          </p:cNvPr>
          <p:cNvSpPr/>
          <p:nvPr/>
        </p:nvSpPr>
        <p:spPr>
          <a:xfrm>
            <a:off x="60801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0" name="Rectangle 49">
            <a:hlinkClick r:id="rId6" action="ppaction://hlinksldjump"/>
          </p:cNvPr>
          <p:cNvSpPr/>
          <p:nvPr/>
        </p:nvSpPr>
        <p:spPr>
          <a:xfrm>
            <a:off x="6154738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7" action="ppaction://hlinksldjump"/>
          </p:cNvPr>
          <p:cNvSpPr/>
          <p:nvPr/>
        </p:nvSpPr>
        <p:spPr>
          <a:xfrm>
            <a:off x="8012962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9976227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53" name="Rectangle 52">
            <a:hlinkClick r:id="rId9" action="ppaction://hlinksldjump"/>
          </p:cNvPr>
          <p:cNvSpPr/>
          <p:nvPr/>
        </p:nvSpPr>
        <p:spPr>
          <a:xfrm>
            <a:off x="3412661" y="4505325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5258185" y="4505325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7073900" y="4505325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" r="-741"/>
          <a:stretch/>
        </p:blipFill>
        <p:spPr>
          <a:xfrm>
            <a:off x="1" y="-1"/>
            <a:ext cx="12288678" cy="6908800"/>
          </a:xfrm>
          <a:solidFill>
            <a:srgbClr val="DCDCDC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6" y="5089827"/>
            <a:ext cx="5432707" cy="904863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8" y="6022694"/>
            <a:ext cx="5300039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03895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" r="-1"/>
          <a:stretch/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5" y="4423356"/>
            <a:ext cx="8403308" cy="94333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8" y="5394696"/>
            <a:ext cx="5300039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72662" y="669067"/>
            <a:ext cx="10975489" cy="461665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>
                <a:latin typeface="Arial Narrow" charset="0"/>
                <a:cs typeface="Arial Narrow" charset="0"/>
              </a:rPr>
              <a:t>Tonal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il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"/>
            <a:ext cx="1219835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LOREM IPSUM DOLOR SIT AMET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0" y="449860"/>
            <a:ext cx="480250" cy="27918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26436" y="3102899"/>
            <a:ext cx="8358072" cy="10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unde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error sit”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8" y="4198274"/>
            <a:ext cx="5300039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22832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10967927" cy="1015663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Arial Narrow" charset="0"/>
                <a:cs typeface="Arial Narrow" charset="0"/>
              </a:rPr>
              <a:t>ICONOGRAPHY</a:t>
            </a:r>
            <a:endParaRPr lang="en-US" dirty="0">
              <a:solidFill>
                <a:srgbClr val="FFFFFF"/>
              </a:solidFill>
              <a:latin typeface="Arial Narrow" charset="0"/>
              <a:cs typeface="Arial Narrow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iCONS</a:t>
            </a:r>
            <a:r>
              <a:rPr lang="en-US" dirty="0"/>
              <a:t>!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629911" y="2030413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89CB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1764974" y="3370263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89CBFF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3375025" y="2030413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4510087" y="3370263"/>
            <a:ext cx="420688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EC008B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6154738" y="2030413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3C104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7289801" y="3370263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3C1046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950961" y="2028826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16153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084436" y="3368676"/>
            <a:ext cx="420687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16153E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2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662" y="0"/>
            <a:ext cx="12477012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9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10967927" cy="303510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layout and presentation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options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0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2478090"/>
            <a:ext cx="2587914" cy="382911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TIMING:</a:t>
            </a:r>
          </a:p>
          <a:p>
            <a:pPr lvl="2">
              <a:buNone/>
            </a:pPr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0"/>
            <a:ext cx="2587755" cy="3919535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GOALS:</a:t>
            </a:r>
          </a:p>
          <a:p>
            <a:pPr lvl="2">
              <a:buNone/>
            </a:pPr>
            <a:r>
              <a:rPr lang="en-US" dirty="0" smtClean="0"/>
              <a:t>Understand </a:t>
            </a:r>
            <a:r>
              <a:rPr lang="en-US" dirty="0"/>
              <a:t>brand KPIs and measurement baselines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&amp; Measurement Plan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0" y="2484440"/>
            <a:ext cx="2583678" cy="1805110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QUESTIONS:</a:t>
            </a:r>
          </a:p>
          <a:p>
            <a:pPr lvl="3"/>
            <a:r>
              <a:rPr lang="en-US" dirty="0"/>
              <a:t>What are the expected targets?</a:t>
            </a:r>
          </a:p>
          <a:p>
            <a:pPr lvl="3"/>
            <a:r>
              <a:rPr lang="en-US" dirty="0"/>
              <a:t>How to define success beyond project deliverables?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8989933" y="2484438"/>
            <a:ext cx="2585795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8"/>
            <a:ext cx="2587914" cy="4436197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1974127"/>
            <a:ext cx="2587755" cy="4429848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490" y="6545806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0" y="1974128"/>
            <a:ext cx="2583678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3" y="1974127"/>
            <a:ext cx="2585795" cy="4429848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2" y="450850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4" y="673100"/>
            <a:ext cx="200025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6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1" y="1962788"/>
            <a:ext cx="2521034" cy="4441187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48" y="1962789"/>
            <a:ext cx="3177187" cy="4441186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1" y="2466975"/>
            <a:ext cx="3197831" cy="2239074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1" y="4987847"/>
            <a:ext cx="3197831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803" y="2389335"/>
            <a:ext cx="8182185" cy="2822311"/>
          </a:xfrm>
        </p:spPr>
        <p:txBody>
          <a:bodyPr/>
          <a:lstStyle/>
          <a:p>
            <a:pPr>
              <a:buNone/>
            </a:pPr>
            <a:r>
              <a:rPr lang="en-US" dirty="0"/>
              <a:t>Hey! Consistent typography is a key part </a:t>
            </a:r>
            <a:r>
              <a:rPr lang="en-US" dirty="0" smtClean="0"/>
              <a:t>of clear </a:t>
            </a:r>
            <a:r>
              <a:rPr lang="en-US" dirty="0"/>
              <a:t>communications. Perfect for body </a:t>
            </a:r>
            <a:r>
              <a:rPr lang="en-US" dirty="0" smtClean="0"/>
              <a:t>copy in </a:t>
            </a:r>
            <a:r>
              <a:rPr lang="en-US" dirty="0"/>
              <a:t>a </a:t>
            </a:r>
            <a:r>
              <a:rPr lang="en-US" dirty="0" err="1"/>
              <a:t>slidedoc</a:t>
            </a:r>
            <a:r>
              <a:rPr lang="en-US" dirty="0" smtClean="0"/>
              <a:t>.</a:t>
            </a:r>
          </a:p>
          <a:p>
            <a:pPr lvl="1">
              <a:buNone/>
            </a:pPr>
            <a:r>
              <a:rPr lang="en-US" dirty="0"/>
              <a:t>We’re using Keynote and </a:t>
            </a:r>
            <a:r>
              <a:rPr lang="en-US" dirty="0" err="1"/>
              <a:t>Powerpoint’s</a:t>
            </a:r>
            <a:r>
              <a:rPr lang="en-US" dirty="0"/>
              <a:t> built </a:t>
            </a:r>
            <a:r>
              <a:rPr lang="en-US" dirty="0" smtClean="0"/>
              <a:t>in type </a:t>
            </a:r>
            <a:r>
              <a:rPr lang="en-US" dirty="0"/>
              <a:t>tools to standardize type treatment</a:t>
            </a:r>
            <a:r>
              <a:rPr lang="en-US" dirty="0" smtClean="0"/>
              <a:t>.</a:t>
            </a:r>
          </a:p>
          <a:p>
            <a:pPr lvl="2">
              <a:buNone/>
            </a:pPr>
            <a:r>
              <a:rPr lang="en-US" dirty="0"/>
              <a:t>For body copy, hit return and </a:t>
            </a:r>
            <a:r>
              <a:rPr lang="en-US" dirty="0" smtClean="0"/>
              <a:t>tab</a:t>
            </a:r>
          </a:p>
          <a:p>
            <a:pPr lvl="3"/>
            <a:r>
              <a:rPr lang="en-US" dirty="0" smtClean="0"/>
              <a:t>Just hit return and tab to change type styles. If you want to call something out, try Arial narrow at 18 points in magenta.</a:t>
            </a:r>
          </a:p>
          <a:p>
            <a:pPr lvl="4"/>
            <a:r>
              <a:rPr lang="en-US" dirty="0" smtClean="0"/>
              <a:t>Description </a:t>
            </a:r>
            <a:r>
              <a:rPr lang="en-US" dirty="0"/>
              <a:t>text or labels may come in </a:t>
            </a:r>
            <a:r>
              <a:rPr lang="en-US" dirty="0" smtClean="0"/>
              <a:t>handy. Now </a:t>
            </a:r>
            <a:r>
              <a:rPr lang="en-US" dirty="0"/>
              <a:t>you give it a try.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Typographic Hierarchy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3481" y="6540419"/>
            <a:ext cx="187210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Typography</a:t>
            </a:r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rev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5" y="1991580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1" y="2476094"/>
            <a:ext cx="5374898" cy="12541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1" y="4147006"/>
            <a:ext cx="26388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4" y="697279"/>
            <a:ext cx="4939445" cy="461665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2" y="0"/>
            <a:ext cx="6410038" cy="685800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7"/>
            <a:ext cx="3744247" cy="1084913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7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5"/>
            <a:ext cx="3744247" cy="1084913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3" y="3201571"/>
            <a:ext cx="698500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38" y="3550821"/>
            <a:ext cx="1067911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8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8" y="3455571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1" y="2255421"/>
            <a:ext cx="587375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8" y="3455571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6" y="3687346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1" y="4363621"/>
            <a:ext cx="588962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59" y="3455571"/>
            <a:ext cx="192087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1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6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2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7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1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5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4" y="5071908"/>
            <a:ext cx="677863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4" y="5071908"/>
            <a:ext cx="677863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0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0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3" y="2258243"/>
            <a:ext cx="588962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1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9" y="3690168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4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8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0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6" y="3458393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5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2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5"/>
            <a:ext cx="698500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1" y="5058444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8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0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4000" cy="55403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4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7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09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7" y="3835612"/>
            <a:ext cx="1753648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8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2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5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8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5" y="2484439"/>
            <a:ext cx="2587755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0" y="2484439"/>
            <a:ext cx="2583678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3" y="2484439"/>
            <a:ext cx="2585795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3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5" y="3803632"/>
            <a:ext cx="1936750" cy="213904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0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3" y="2056900"/>
            <a:ext cx="1365227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1"/>
            <a:ext cx="1694024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8" y="1873872"/>
            <a:ext cx="1686877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7" y="2064827"/>
            <a:ext cx="1365227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2" y="1879105"/>
            <a:ext cx="1694024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7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6" y="1883782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59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3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6" y="1876989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59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2" y="2253456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5" y="2253456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3" y="2253456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3" y="2592388"/>
            <a:ext cx="558800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2" y="2592388"/>
            <a:ext cx="558800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5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7" y="2880096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2" y="3308877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3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3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0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49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2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8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8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8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0" y="4469898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6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4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2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8"/>
            <a:ext cx="1831543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40" y="2332038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1" y="2366209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2" y="2247417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2" y="2137880"/>
            <a:ext cx="1493603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7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19"/>
            <a:ext cx="1410931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3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7" y="2247417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7" y="2137880"/>
            <a:ext cx="1493603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9" y="2139467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7"/>
            <a:ext cx="1410931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0" y="2137880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8" y="2139467"/>
            <a:ext cx="1489402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0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5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0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2" y="450850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4" y="673100"/>
            <a:ext cx="200025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447" y="1523942"/>
            <a:ext cx="6643718" cy="830997"/>
          </a:xfrm>
        </p:spPr>
        <p:txBody>
          <a:bodyPr/>
          <a:lstStyle/>
          <a:p>
            <a:pPr lvl="2">
              <a:buNone/>
            </a:pPr>
            <a:r>
              <a:rPr lang="en-US" dirty="0"/>
              <a:t>The typeface Arial Narrow is substituted for Helvetica </a:t>
            </a:r>
            <a:r>
              <a:rPr lang="en-US" dirty="0" err="1"/>
              <a:t>Neue</a:t>
            </a:r>
            <a:r>
              <a:rPr lang="en-US" dirty="0"/>
              <a:t>, when developing internal documents, such as PowerPoint and Keynote presentations, Word and Excel documents.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TYPOGRAPHY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TYPEFACEs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3257803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ARIAL NARROW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1448" y="4429706"/>
            <a:ext cx="2515704" cy="1889125"/>
            <a:chOff x="450850" y="4429703"/>
            <a:chExt cx="1721569" cy="1889125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dirty="0"/>
                <a:t>REGULAR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50850" y="4826112"/>
              <a:ext cx="1541130" cy="149271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err="1" smtClean="0"/>
                <a:t>Abcdefghijklmnopqrstuvwxyz</a:t>
              </a:r>
              <a:endParaRPr lang="en-US" sz="1600" dirty="0"/>
            </a:p>
            <a:p>
              <a:pPr lvl="4"/>
              <a:r>
                <a:rPr lang="en-US" sz="1600" dirty="0"/>
                <a:t>ABCDEFGHIJKLMNOPQRSTUVWXYZ</a:t>
              </a:r>
            </a:p>
            <a:p>
              <a:pPr lvl="4">
                <a:buNone/>
              </a:pPr>
              <a:r>
                <a:rPr lang="en-US" sz="1600" dirty="0"/>
                <a:t>1234567890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99020" y="4429706"/>
            <a:ext cx="2331502" cy="1889125"/>
            <a:chOff x="2547938" y="4429703"/>
            <a:chExt cx="1541130" cy="1889125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379125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italic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149271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i="1" dirty="0" err="1" smtClean="0"/>
                <a:t>Abcdefghijklmnopqrstuvwxyz</a:t>
              </a:r>
              <a:endParaRPr lang="en-US" sz="1600" i="1" dirty="0"/>
            </a:p>
            <a:p>
              <a:pPr lvl="4"/>
              <a:r>
                <a:rPr lang="en-US" sz="1600" i="1" dirty="0"/>
                <a:t>ABCDEFGHIJKLMNOPQRSTUVWXYZ</a:t>
              </a:r>
            </a:p>
            <a:p>
              <a:pPr lvl="4">
                <a:buNone/>
              </a:pPr>
              <a:r>
                <a:rPr lang="en-US" sz="1600" i="1" dirty="0"/>
                <a:t>1234567890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86004" y="4429706"/>
            <a:ext cx="2472752" cy="1889125"/>
            <a:chOff x="4637088" y="4429703"/>
            <a:chExt cx="1541130" cy="1889125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b="1" dirty="0" smtClean="0"/>
                <a:t>bold</a:t>
              </a:r>
              <a:endParaRPr lang="en-US" b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37088" y="4826112"/>
              <a:ext cx="1541130" cy="149271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b="1" dirty="0" err="1" smtClean="0"/>
                <a:t>Abcdefghijklmnopqrstuvwxyz</a:t>
              </a:r>
              <a:endParaRPr lang="en-US" sz="1600" b="1" dirty="0"/>
            </a:p>
            <a:p>
              <a:pPr lvl="4"/>
              <a:r>
                <a:rPr lang="en-US" sz="1600" b="1" dirty="0"/>
                <a:t>ABCDEFGHIJKLMNOPQRSTUVWXYZ</a:t>
              </a:r>
            </a:p>
            <a:p>
              <a:pPr lvl="4">
                <a:buNone/>
              </a:pPr>
              <a:r>
                <a:rPr lang="en-US" sz="1600" b="1" dirty="0"/>
                <a:t>1234567890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989932" y="4429706"/>
            <a:ext cx="3079849" cy="1889125"/>
            <a:chOff x="6738938" y="4429703"/>
            <a:chExt cx="1946275" cy="1889125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6738938" y="4429703"/>
              <a:ext cx="1946275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b="1" i="1" dirty="0" smtClean="0"/>
                <a:t>Bold italic</a:t>
              </a:r>
              <a:endParaRPr lang="en-US" b="1" i="1" dirty="0"/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6738938" y="4826112"/>
              <a:ext cx="1541130" cy="149271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b="1" i="1" dirty="0" err="1" smtClean="0"/>
                <a:t>Abcdefghijklmnopqrstuvwxyz</a:t>
              </a:r>
              <a:endParaRPr lang="en-US" sz="1600" b="1" i="1" dirty="0"/>
            </a:p>
            <a:p>
              <a:pPr lvl="4"/>
              <a:r>
                <a:rPr lang="en-US" sz="1600" b="1" i="1" dirty="0"/>
                <a:t>ABCDEFGHIJKLMNOPQRSTUVWXYZ</a:t>
              </a:r>
            </a:p>
            <a:p>
              <a:pPr lvl="4">
                <a:buNone/>
              </a:pPr>
              <a:r>
                <a:rPr lang="en-US" sz="1600" b="1" i="1" dirty="0"/>
                <a:t>1234567890</a:t>
              </a: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2" y="3717636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8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3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8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3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1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3" y="5427131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2" y="5438470"/>
            <a:ext cx="551947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4" y="1816020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3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4" y="1816020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3" y="3758716"/>
            <a:ext cx="1201752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3" y="3758716"/>
            <a:ext cx="1201752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2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2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4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8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0" y="-349521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1"/>
            <a:ext cx="2316156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2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8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0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4353" y="2141842"/>
            <a:ext cx="10692962" cy="2010521"/>
            <a:chOff x="2138823" y="2533427"/>
            <a:chExt cx="7912767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8823" y="2869983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6800" y="2533427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6881" y="3008097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9744" y="3539919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3753" y="3146213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286" y="3408154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223" y="3001747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5757" y="3508169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2" y="3788699"/>
            <a:ext cx="3065721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7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0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1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1" y="1453977"/>
            <a:ext cx="6310447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7" y="3980050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1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7" y="3980050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5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5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6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6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5" y="4511678"/>
            <a:ext cx="4068898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4" y="727562"/>
            <a:ext cx="10975489" cy="904863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6" y="1940331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69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19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6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3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5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3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7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8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7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1" y="4424392"/>
            <a:ext cx="1503923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49" y="3320731"/>
            <a:ext cx="1407455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5" y="3245391"/>
            <a:ext cx="292100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5" y="3813716"/>
            <a:ext cx="292100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5" y="4382041"/>
            <a:ext cx="292100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5" y="4950366"/>
            <a:ext cx="292100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5" y="2170932"/>
            <a:ext cx="3167061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59" y="324047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59" y="3792691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59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59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6" y="2351849"/>
            <a:ext cx="1346200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3" y="2246745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249015" y="3398497"/>
            <a:ext cx="8287959" cy="1671854"/>
            <a:chOff x="2024478" y="2533427"/>
            <a:chExt cx="8141318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24478" y="2869983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02762" y="2533427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172729" y="3008098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756290" y="3539919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0257" y="3146212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12857" y="3408154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567669" y="3001748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551995" y="3508168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996" y="2270763"/>
            <a:ext cx="563488" cy="360000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2" y="2246745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7407" y="2270763"/>
            <a:ext cx="563488" cy="360000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487775"/>
            <a:ext cx="1419042" cy="360000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6" y="2487775"/>
            <a:ext cx="1885814" cy="360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2" y="2487775"/>
            <a:ext cx="1536513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58410" y="2805803"/>
            <a:ext cx="1028444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13722" y="2815280"/>
            <a:ext cx="1028444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292993" y="2815280"/>
            <a:ext cx="1028444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7" y="3507611"/>
          <a:ext cx="5418137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4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7" y="3507611"/>
                        <a:ext cx="5418137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3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6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2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452" y="3700756"/>
            <a:ext cx="1507829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6"/>
            <a:ext cx="458127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7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7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3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7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964" y="3516090"/>
            <a:ext cx="56348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6"/>
            <a:ext cx="1319212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39" y="1756294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4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7039" y="3900456"/>
            <a:ext cx="56348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0" y="1703410"/>
            <a:ext cx="2117843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8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3" y="4459000"/>
            <a:ext cx="2490452" cy="384175"/>
            <a:chOff x="512762" y="4173538"/>
            <a:chExt cx="2490452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2" y="4173538"/>
              <a:ext cx="11315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7"/>
            <a:ext cx="2727567" cy="369332"/>
            <a:chOff x="517525" y="4613275"/>
            <a:chExt cx="2727567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2" y="4613275"/>
              <a:ext cx="13734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88" y="4432012"/>
            <a:ext cx="955675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8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21376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8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8" y="2365375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3" y="2878138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29" y="4493925"/>
            <a:ext cx="2492040" cy="369332"/>
            <a:chOff x="4995863" y="4208463"/>
            <a:chExt cx="2492040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15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9" y="4917787"/>
            <a:ext cx="2727568" cy="383620"/>
            <a:chOff x="5002213" y="4632325"/>
            <a:chExt cx="2727568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34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09409" y="4417725"/>
            <a:ext cx="948276" cy="941387"/>
            <a:chOff x="7729000" y="4132263"/>
            <a:chExt cx="948276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29000" y="4354513"/>
              <a:ext cx="5440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0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10967927" cy="2043551"/>
          </a:xfrm>
        </p:spPr>
        <p:txBody>
          <a:bodyPr/>
          <a:lstStyle/>
          <a:p>
            <a:r>
              <a:rPr lang="en-US" dirty="0"/>
              <a:t>Master Layout </a:t>
            </a:r>
            <a:r>
              <a:rPr lang="en-US" b="1" dirty="0"/>
              <a:t>options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6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5" y="727559"/>
            <a:ext cx="4939367" cy="926884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8" y="2475707"/>
            <a:ext cx="1011237" cy="1009650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3"/>
            <a:ext cx="660400" cy="658813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0" y="3560763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1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5" y="5078774"/>
            <a:ext cx="190500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2" y="3135780"/>
            <a:ext cx="2049322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4" y="4173506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2" y="5024183"/>
            <a:ext cx="1681682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09" y="2327780"/>
            <a:ext cx="719513" cy="314072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6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3794973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0" y="449860"/>
            <a:ext cx="360000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750"/>
          <a:stretch/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01447" y="1993453"/>
            <a:ext cx="4205474" cy="3011080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Each master is designed to accommodate different layouts of copy and graphics. </a:t>
            </a:r>
            <a:r>
              <a:rPr lang="en-US" dirty="0" err="1"/>
              <a:t>dssYou</a:t>
            </a:r>
            <a:r>
              <a:rPr lang="en-US" dirty="0"/>
              <a:t> can’t really go wrong if you stick to the 4x3 grid.</a:t>
            </a:r>
          </a:p>
          <a:p>
            <a:endParaRPr lang="en-US" dirty="0"/>
          </a:p>
          <a:p>
            <a:pPr>
              <a:buNone/>
            </a:pPr>
            <a:r>
              <a:rPr lang="en-US" b="1" baseline="30000" dirty="0"/>
              <a:t>There are 892 unique ways to partition this space</a:t>
            </a:r>
            <a:r>
              <a:rPr lang="en-US" b="1" baseline="30000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Master Layout options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4" y="663855"/>
            <a:ext cx="4939445" cy="461665"/>
          </a:xfrm>
        </p:spPr>
        <p:txBody>
          <a:bodyPr/>
          <a:lstStyle/>
          <a:p>
            <a:r>
              <a:rPr lang="en-US" dirty="0"/>
              <a:t>Master Layout options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8284943" cy="3035105"/>
          </a:xfrm>
        </p:spPr>
        <p:txBody>
          <a:bodyPr/>
          <a:lstStyle/>
          <a:p>
            <a:r>
              <a:rPr lang="en-US" dirty="0"/>
              <a:t>What kind of </a:t>
            </a:r>
            <a:r>
              <a:rPr lang="en-US" b="1" dirty="0"/>
              <a:t>document</a:t>
            </a:r>
            <a:r>
              <a:rPr lang="en-US" dirty="0"/>
              <a:t> are you making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4" y="743119"/>
            <a:ext cx="10975489" cy="46166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What kind of document are you making?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 am not </a:t>
            </a:r>
            <a:r>
              <a:rPr lang="en-US" dirty="0" err="1"/>
              <a:t>clippy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4" y="2478091"/>
            <a:ext cx="5387605" cy="1247521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2800" i="1" cap="none" dirty="0"/>
              <a:t>What’s the difference? </a:t>
            </a:r>
          </a:p>
          <a:p>
            <a:pPr>
              <a:lnSpc>
                <a:spcPct val="90000"/>
              </a:lnSpc>
              <a:buNone/>
            </a:pPr>
            <a:r>
              <a:rPr lang="en-US" sz="2800" i="1" cap="none" dirty="0"/>
              <a:t>Presentations are, well, </a:t>
            </a:r>
            <a:r>
              <a:rPr lang="en-US" sz="2800" i="1" cap="none" dirty="0">
                <a:solidFill>
                  <a:srgbClr val="EC008B"/>
                </a:solidFill>
              </a:rPr>
              <a:t>presented.</a:t>
            </a:r>
          </a:p>
          <a:p>
            <a:pPr>
              <a:lnSpc>
                <a:spcPct val="90000"/>
              </a:lnSpc>
              <a:buNone/>
            </a:pPr>
            <a:r>
              <a:rPr lang="en-US" sz="2800" i="1" cap="none" dirty="0" err="1"/>
              <a:t>Slidedocs</a:t>
            </a:r>
            <a:r>
              <a:rPr lang="en-US" sz="2800" i="1" cap="none" dirty="0"/>
              <a:t> are </a:t>
            </a:r>
            <a:r>
              <a:rPr lang="en-US" sz="2800" i="1" cap="none" dirty="0">
                <a:solidFill>
                  <a:srgbClr val="EC008B"/>
                </a:solidFill>
              </a:rPr>
              <a:t>read</a:t>
            </a:r>
            <a:r>
              <a:rPr lang="en-US" sz="2800" i="1" cap="none" dirty="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603724" y="2484439"/>
            <a:ext cx="5084815" cy="1254189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3000" i="1" cap="none" dirty="0" smtClean="0"/>
              <a:t>I have features built in to help you with making </a:t>
            </a:r>
            <a:r>
              <a:rPr lang="en-US" sz="3000" b="1" i="1" cap="none" dirty="0" smtClean="0"/>
              <a:t>presentations</a:t>
            </a:r>
            <a:r>
              <a:rPr lang="en-US" sz="3000" i="1" cap="none" dirty="0" smtClean="0"/>
              <a:t> and with making </a:t>
            </a:r>
            <a:r>
              <a:rPr lang="en-US" sz="3000" b="1" i="1" cap="none" dirty="0" err="1" smtClean="0"/>
              <a:t>slidedocs</a:t>
            </a:r>
            <a:r>
              <a:rPr lang="en-US" sz="3000" b="1" i="1" cap="none" dirty="0" smtClean="0"/>
              <a:t>.</a:t>
            </a:r>
            <a:endParaRPr lang="en-US" sz="3000" b="1" i="1" cap="non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4" y="3607639"/>
            <a:ext cx="5387605" cy="2239074"/>
          </a:xfrm>
        </p:spPr>
        <p:txBody>
          <a:bodyPr/>
          <a:lstStyle/>
          <a:p>
            <a:pPr lvl="4">
              <a:buNone/>
            </a:pPr>
            <a:r>
              <a:rPr lang="en-US" dirty="0"/>
              <a:t>Effective </a:t>
            </a:r>
            <a:r>
              <a:rPr lang="en-US" dirty="0" err="1"/>
              <a:t>slidedocs</a:t>
            </a:r>
            <a:r>
              <a:rPr lang="en-US" dirty="0"/>
              <a:t> are developed by knowing your audience, understanding how they consume information, and by having one clear big idea. Developing effective </a:t>
            </a:r>
            <a:r>
              <a:rPr lang="en-US" dirty="0" err="1"/>
              <a:t>slidedocs</a:t>
            </a:r>
            <a:r>
              <a:rPr lang="en-US" dirty="0"/>
              <a:t> also requires visualizing ideas and making the information easy to navigate. </a:t>
            </a:r>
          </a:p>
          <a:p>
            <a:pPr lvl="4"/>
            <a:endParaRPr lang="en-US" dirty="0" smtClean="0"/>
          </a:p>
          <a:p>
            <a:pPr lvl="4">
              <a:buNone/>
            </a:pPr>
            <a:r>
              <a:rPr lang="en-US" dirty="0" err="1" smtClean="0"/>
              <a:t>Slidedocs</a:t>
            </a:r>
            <a:r>
              <a:rPr lang="en-US" dirty="0" smtClean="0"/>
              <a:t> </a:t>
            </a:r>
            <a:r>
              <a:rPr lang="en-US" dirty="0"/>
              <a:t>are one of the most effective tools for communicating ideas quickly and establishing consensus. Your ideas deserve the best possible communication vehicle. </a:t>
            </a:r>
            <a:r>
              <a:rPr lang="en-US" dirty="0" err="1"/>
              <a:t>Slidedocs</a:t>
            </a:r>
            <a:r>
              <a:rPr lang="en-US" dirty="0"/>
              <a:t> are designed for the way we communicate today.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01447" y="1988817"/>
            <a:ext cx="5410415" cy="3662541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The way we communicate is changing. In our time-strapped world, we like information that is </a:t>
            </a:r>
          </a:p>
          <a:p>
            <a:pPr lvl="1">
              <a:buNone/>
            </a:pPr>
            <a:r>
              <a:rPr lang="en-US" dirty="0"/>
              <a:t>consumed quickly. </a:t>
            </a:r>
          </a:p>
          <a:p>
            <a:pPr lvl="4">
              <a:buNone/>
            </a:pPr>
            <a:r>
              <a:rPr lang="en-US" dirty="0"/>
              <a:t>This has led organizations to look for a way to fill the gap between long-form documents and presentations. What has emerged are </a:t>
            </a:r>
            <a:r>
              <a:rPr lang="en-US" dirty="0" err="1"/>
              <a:t>slidedocs</a:t>
            </a:r>
            <a:r>
              <a:rPr lang="en-US" dirty="0"/>
              <a:t>.</a:t>
            </a:r>
          </a:p>
          <a:p>
            <a:pPr lvl="4"/>
            <a:endParaRPr lang="en-US" dirty="0"/>
          </a:p>
          <a:p>
            <a:pPr lvl="4">
              <a:buNone/>
            </a:pPr>
            <a:r>
              <a:rPr lang="en-US" dirty="0" smtClean="0"/>
              <a:t>A </a:t>
            </a:r>
            <a:r>
              <a:rPr lang="en-US" dirty="0" err="1"/>
              <a:t>slidedoc</a:t>
            </a:r>
            <a:r>
              <a:rPr lang="en-US" dirty="0"/>
              <a:t> is a visual document intended to be read and referenced instead of projected. </a:t>
            </a:r>
            <a:r>
              <a:rPr lang="en-US" dirty="0" err="1"/>
              <a:t>Slidedocs</a:t>
            </a:r>
            <a:r>
              <a:rPr lang="en-US" dirty="0"/>
              <a:t> work for a variety of communication scenarios, from sales collateral to in-meeting reference material. And because of their modular nature, </a:t>
            </a:r>
            <a:r>
              <a:rPr lang="en-US" dirty="0" err="1"/>
              <a:t>slidedocs</a:t>
            </a:r>
            <a:r>
              <a:rPr lang="en-US" dirty="0"/>
              <a:t> can spread your smart thinking throughout your organization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51104" y="6540419"/>
            <a:ext cx="229589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slidedoc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4146</TotalTime>
  <Words>3271</Words>
  <Application>Microsoft Office PowerPoint</Application>
  <PresentationFormat>Custom</PresentationFormat>
  <Paragraphs>537</Paragraphs>
  <Slides>53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Office Theme</vt:lpstr>
      <vt:lpstr>Worksheet</vt:lpstr>
      <vt:lpstr>Microsoft Excel Chart</vt:lpstr>
      <vt:lpstr>Lunch and Learn</vt:lpstr>
      <vt:lpstr>Table of contents</vt:lpstr>
      <vt:lpstr>Built-in Typography</vt:lpstr>
      <vt:lpstr>TYPEFACEs</vt:lpstr>
      <vt:lpstr>Master Layout options</vt:lpstr>
      <vt:lpstr>Master Layout options</vt:lpstr>
      <vt:lpstr>What kind of document are you making</vt:lpstr>
      <vt:lpstr>What kind of document are you making?</vt:lpstr>
      <vt:lpstr>What is a slidedoc</vt:lpstr>
      <vt:lpstr>What is a slidedoc</vt:lpstr>
      <vt:lpstr>LOREM IPSUM DOLOR SIT</vt:lpstr>
      <vt:lpstr>LOREM IPSUM DOLOR SIT</vt:lpstr>
      <vt:lpstr>LOREM IPSUM DOLOR SIT</vt:lpstr>
      <vt:lpstr>LOREM IPSUM DOLOR SIT</vt:lpstr>
      <vt:lpstr>Klick health LOGO</vt:lpstr>
      <vt:lpstr>LOREM IPSUM DOLOR SIT</vt:lpstr>
      <vt:lpstr>klick health COLOUR PALETTE</vt:lpstr>
      <vt:lpstr>LOREM IPSUM DOLOR SIT</vt:lpstr>
      <vt:lpstr>Think about using bold PHOTOGRAPHY</vt:lpstr>
      <vt:lpstr>PowerPoint Presentation</vt:lpstr>
      <vt:lpstr>PowerPoint Presentation</vt:lpstr>
      <vt:lpstr>PowerPoint Presentation</vt:lpstr>
      <vt:lpstr>ICONOGRAPHY</vt:lpstr>
      <vt:lpstr>iCONS!</vt:lpstr>
      <vt:lpstr>LOREM IPSUM DOLOR SIT</vt:lpstr>
      <vt:lpstr>layout and presentation options</vt:lpstr>
      <vt:lpstr>KPIs &amp; Measurement Plan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882</cp:revision>
  <dcterms:created xsi:type="dcterms:W3CDTF">2014-10-09T20:43:58Z</dcterms:created>
  <dcterms:modified xsi:type="dcterms:W3CDTF">2015-04-06T17:05:46Z</dcterms:modified>
</cp:coreProperties>
</file>